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2" r:id="rId2"/>
    <p:sldId id="260" r:id="rId3"/>
    <p:sldId id="263" r:id="rId4"/>
    <p:sldId id="267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E"/>
    <a:srgbClr val="FF7D88"/>
    <a:srgbClr val="FF1B2E"/>
    <a:srgbClr val="C41523"/>
    <a:srgbClr val="C41525"/>
    <a:srgbClr val="D24425"/>
    <a:srgbClr val="FF3D25"/>
    <a:srgbClr val="A41C2A"/>
    <a:srgbClr val="62C4AC"/>
    <a:srgbClr val="62B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8" autoAdjust="0"/>
    <p:restoredTop sz="95679" autoAdjust="0"/>
  </p:normalViewPr>
  <p:slideViewPr>
    <p:cSldViewPr snapToGrid="0">
      <p:cViewPr>
        <p:scale>
          <a:sx n="118" d="100"/>
          <a:sy n="118" d="100"/>
        </p:scale>
        <p:origin x="54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3" d="100"/>
          <a:sy n="83" d="100"/>
        </p:scale>
        <p:origin x="27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9CF6A9-7649-783D-4F5F-8B19CD2AFB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75374-FD6E-BE12-CCD5-61C89F9A06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847E3-EF49-41EA-A7F2-65A2AE8FB5A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CBFB2-6771-C3E3-2718-2233E7152F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347FD-94E0-645A-527A-B778D85BE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8613D-B498-4D8C-9F8C-F8223FA4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5470B-3893-4F4E-A2C3-DC478C489181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85DAF-D562-4D01-9EF8-ACC94DE99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FC Cover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423A-0B5F-B50A-DEC3-D3A04C1AA8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0487" y="2080669"/>
            <a:ext cx="6571025" cy="68801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80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Project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67433-96D2-5537-BC7D-D06561B375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0486" y="3630139"/>
            <a:ext cx="6571025" cy="11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 short description of your project. Think of it as a blurb or abstract.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F8F672-85D9-0309-02C7-D16B3D058166}"/>
              </a:ext>
            </a:extLst>
          </p:cNvPr>
          <p:cNvCxnSpPr>
            <a:cxnSpLocks/>
          </p:cNvCxnSpPr>
          <p:nvPr userDrawn="1"/>
        </p:nvCxnSpPr>
        <p:spPr>
          <a:xfrm>
            <a:off x="2810486" y="3487944"/>
            <a:ext cx="6571025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A753FA-F4A2-2F43-A86B-6C2F87DF56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0486" y="2785614"/>
            <a:ext cx="6571025" cy="522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First Last Initial (Major) &lt;e.g. Ryan N. (Physics)&gt;</a:t>
            </a:r>
          </a:p>
        </p:txBody>
      </p:sp>
    </p:spTree>
    <p:extLst>
      <p:ext uri="{BB962C8B-B14F-4D97-AF65-F5344CB8AC3E}">
        <p14:creationId xmlns:p14="http://schemas.microsoft.com/office/powerpoint/2010/main" val="281945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FC Pitchdeck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423A-0B5F-B50A-DEC3-D3A04C1AA8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753" y="2147552"/>
            <a:ext cx="6401247" cy="68801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Click to enter Project name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67433-96D2-5537-BC7D-D06561B37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752" y="3590516"/>
            <a:ext cx="6401247" cy="11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F8F672-85D9-0309-02C7-D16B3D058166}"/>
              </a:ext>
            </a:extLst>
          </p:cNvPr>
          <p:cNvCxnSpPr>
            <a:cxnSpLocks/>
          </p:cNvCxnSpPr>
          <p:nvPr userDrawn="1"/>
        </p:nvCxnSpPr>
        <p:spPr>
          <a:xfrm>
            <a:off x="4266752" y="3448689"/>
            <a:ext cx="6401247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A753FA-F4A2-2F43-A86B-6C2F87DF56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6752" y="2852497"/>
            <a:ext cx="6401247" cy="5220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names First, Last, Major</a:t>
            </a:r>
          </a:p>
        </p:txBody>
      </p:sp>
    </p:spTree>
    <p:extLst>
      <p:ext uri="{BB962C8B-B14F-4D97-AF65-F5344CB8AC3E}">
        <p14:creationId xmlns:p14="http://schemas.microsoft.com/office/powerpoint/2010/main" val="304924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976010-FA0F-9148-E864-0F4E6391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7" y="365126"/>
            <a:ext cx="11433431" cy="7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6E387A-0551-4D03-0AFB-B53B02B8E53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965" y="1062222"/>
            <a:ext cx="11433429" cy="712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CAB9DA-D5D7-06FF-72D4-402616BE0F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7608" y="1269157"/>
            <a:ext cx="11433431" cy="46291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0368452-460B-04A9-FCA1-AE30A1E4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A8D66-CD0B-B612-F161-EA0D8DCF6E17}"/>
              </a:ext>
            </a:extLst>
          </p:cNvPr>
          <p:cNvCxnSpPr>
            <a:cxnSpLocks/>
          </p:cNvCxnSpPr>
          <p:nvPr userDrawn="1"/>
        </p:nvCxnSpPr>
        <p:spPr>
          <a:xfrm>
            <a:off x="86497" y="0"/>
            <a:ext cx="0" cy="6858000"/>
          </a:xfrm>
          <a:prstGeom prst="line">
            <a:avLst/>
          </a:prstGeom>
          <a:ln w="38100">
            <a:solidFill>
              <a:srgbClr val="A41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2F6C23-2B8C-4157-2495-A39453C1DC34}"/>
              </a:ext>
            </a:extLst>
          </p:cNvPr>
          <p:cNvCxnSpPr>
            <a:cxnSpLocks/>
          </p:cNvCxnSpPr>
          <p:nvPr userDrawn="1"/>
        </p:nvCxnSpPr>
        <p:spPr>
          <a:xfrm>
            <a:off x="201827" y="0"/>
            <a:ext cx="0" cy="6858000"/>
          </a:xfrm>
          <a:prstGeom prst="line">
            <a:avLst/>
          </a:prstGeom>
          <a:ln w="38100">
            <a:solidFill>
              <a:srgbClr val="62B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A7D4E35-CD46-930D-4886-AB3320922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6AEC-F4F2-FD7F-E822-A1826B208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965" y="12533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47F34-932A-B21D-BC56-2843A82DD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5765" y="1253331"/>
            <a:ext cx="56134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2F2500C-D941-1DBB-EAC6-2FED3313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9" y="365126"/>
            <a:ext cx="11433428" cy="7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A2C036-E24F-61DB-BD4D-075F8FE3C93E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965" y="1062222"/>
            <a:ext cx="11433429" cy="712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93A30C-A27F-2DA9-1ECF-AD588D061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FF13A95-A039-5514-9709-DDB902562C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</p:spTree>
    <p:extLst>
      <p:ext uri="{BB962C8B-B14F-4D97-AF65-F5344CB8AC3E}">
        <p14:creationId xmlns:p14="http://schemas.microsoft.com/office/powerpoint/2010/main" val="72001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5469A-E8CE-985E-A82A-83FD883B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882" y="1269911"/>
            <a:ext cx="533399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6D33D-AAD1-264B-9EA4-A1E1359F8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0881" y="2157323"/>
            <a:ext cx="5334000" cy="39207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C5222-BEDF-9E26-203F-4192D6D45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7683" y="1269911"/>
            <a:ext cx="5334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67EFC-2B08-18C2-0592-89794578F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7683" y="2157323"/>
            <a:ext cx="5334000" cy="39207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4BEFA49-FFCC-E3BA-9F01-0B9A901B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9" y="365126"/>
            <a:ext cx="11433428" cy="7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63E25-FB13-6E62-54A9-29BFE3DB6213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965" y="1062222"/>
            <a:ext cx="11433429" cy="712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15EA8EC-0A26-69B5-48BD-17A4FD68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717A3B85-4CF3-6FD3-9922-626C4D6AB6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</p:spTree>
    <p:extLst>
      <p:ext uri="{BB962C8B-B14F-4D97-AF65-F5344CB8AC3E}">
        <p14:creationId xmlns:p14="http://schemas.microsoft.com/office/powerpoint/2010/main" val="18653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884C2BD-FEAF-862E-3A81-233CADF3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9" y="365126"/>
            <a:ext cx="11433428" cy="7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95DCB2-28EF-AA5F-BE56-ADBCA27650C6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965" y="1062222"/>
            <a:ext cx="11433429" cy="712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1AA60CE-70EB-3A18-70BA-8E8EA083D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5BAA779C-C9D6-FE05-B158-84D79D8433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</p:spTree>
    <p:extLst>
      <p:ext uri="{BB962C8B-B14F-4D97-AF65-F5344CB8AC3E}">
        <p14:creationId xmlns:p14="http://schemas.microsoft.com/office/powerpoint/2010/main" val="82781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9499F61-B5D5-9D0C-2941-888EFACBA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0E0DC808-CA33-259F-74F5-ED271F228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</p:spTree>
    <p:extLst>
      <p:ext uri="{BB962C8B-B14F-4D97-AF65-F5344CB8AC3E}">
        <p14:creationId xmlns:p14="http://schemas.microsoft.com/office/powerpoint/2010/main" val="90259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9E71-8D75-BF5A-6C0B-FC48EEBD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00" y="457200"/>
            <a:ext cx="423862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63A2-B735-069D-B20D-568293DFD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88" y="987425"/>
            <a:ext cx="66151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5E02E-2B84-1578-F90B-E049919CC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400" y="2057400"/>
            <a:ext cx="423862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7BD132-3344-67C8-71DA-A96E15267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4B29FC7-010B-3870-F756-CFB20344A0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9530" y="6425604"/>
            <a:ext cx="3253853" cy="251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a Sources</a:t>
            </a:r>
          </a:p>
        </p:txBody>
      </p:sp>
    </p:spTree>
    <p:extLst>
      <p:ext uri="{BB962C8B-B14F-4D97-AF65-F5344CB8AC3E}">
        <p14:creationId xmlns:p14="http://schemas.microsoft.com/office/powerpoint/2010/main" val="240635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EC06E-5F1E-9DBA-A5B5-2CD9C4A9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07" y="397277"/>
            <a:ext cx="11495213" cy="927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E9F7A-ACF8-4C9F-6CD2-F1CA8A804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707" y="1460502"/>
            <a:ext cx="11531600" cy="471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2C4D79-A333-8A72-84B5-546EA3FD0FE4}"/>
              </a:ext>
            </a:extLst>
          </p:cNvPr>
          <p:cNvCxnSpPr>
            <a:cxnSpLocks/>
          </p:cNvCxnSpPr>
          <p:nvPr userDrawn="1"/>
        </p:nvCxnSpPr>
        <p:spPr>
          <a:xfrm>
            <a:off x="86497" y="0"/>
            <a:ext cx="0" cy="6858000"/>
          </a:xfrm>
          <a:prstGeom prst="line">
            <a:avLst/>
          </a:prstGeom>
          <a:ln w="38100">
            <a:solidFill>
              <a:srgbClr val="A41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4EFE42-667A-6738-5C1E-B5D9800FA2B0}"/>
              </a:ext>
            </a:extLst>
          </p:cNvPr>
          <p:cNvCxnSpPr>
            <a:cxnSpLocks/>
          </p:cNvCxnSpPr>
          <p:nvPr userDrawn="1"/>
        </p:nvCxnSpPr>
        <p:spPr>
          <a:xfrm>
            <a:off x="201827" y="0"/>
            <a:ext cx="0" cy="6858000"/>
          </a:xfrm>
          <a:prstGeom prst="line">
            <a:avLst/>
          </a:prstGeom>
          <a:ln w="38100">
            <a:solidFill>
              <a:srgbClr val="62B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45EB24-1C5F-C10F-713C-6D5168E1C8B6}"/>
              </a:ext>
            </a:extLst>
          </p:cNvPr>
          <p:cNvCxnSpPr>
            <a:cxnSpLocks/>
          </p:cNvCxnSpPr>
          <p:nvPr userDrawn="1"/>
        </p:nvCxnSpPr>
        <p:spPr>
          <a:xfrm>
            <a:off x="497491" y="6273800"/>
            <a:ext cx="11433429" cy="0"/>
          </a:xfrm>
          <a:prstGeom prst="line">
            <a:avLst/>
          </a:prstGeom>
          <a:ln w="19050">
            <a:solidFill>
              <a:srgbClr val="A41C2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DE8E-1E6E-511A-5A64-2CF2918D1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370" y="6425604"/>
            <a:ext cx="1033260" cy="25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FFE8016-E90F-4CE6-BB2D-5C14A22452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4F4A9F5-0196-9063-7C5F-20E761455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0" t="15684" r="14085" b="16751"/>
          <a:stretch/>
        </p:blipFill>
        <p:spPr>
          <a:xfrm>
            <a:off x="435707" y="6278800"/>
            <a:ext cx="561820" cy="550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E915E-4305-48CD-9327-BD19FE9F155D}"/>
              </a:ext>
            </a:extLst>
          </p:cNvPr>
          <p:cNvSpPr txBox="1"/>
          <p:nvPr userDrawn="1"/>
        </p:nvSpPr>
        <p:spPr>
          <a:xfrm>
            <a:off x="7290877" y="6406867"/>
            <a:ext cx="4737236" cy="29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Premier academic organization for aspiring finance professionals.</a:t>
            </a:r>
          </a:p>
        </p:txBody>
      </p:sp>
    </p:spTree>
    <p:extLst>
      <p:ext uri="{BB962C8B-B14F-4D97-AF65-F5344CB8AC3E}">
        <p14:creationId xmlns:p14="http://schemas.microsoft.com/office/powerpoint/2010/main" val="55623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0" kern="1200">
          <a:solidFill>
            <a:schemeClr val="tx1"/>
          </a:solidFill>
          <a:latin typeface="Garamond" panose="02020404030301010803" pitchFamily="18" charset="0"/>
          <a:ea typeface="Cambria" panose="02040503050406030204" pitchFamily="18" charset="0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9D7AEC-3733-ADD7-2159-6143B9576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Betting Arbitrage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2DB6C8-FF27-0218-A0CB-B06B8EE80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Deep dive into betting arbitrage how often opportunities occur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1C12C1-F9E8-0B64-CAB2-2BBF0F0F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Thomas Y. (Data Science), Josh L. (Data Science)</a:t>
            </a:r>
          </a:p>
        </p:txBody>
      </p:sp>
    </p:spTree>
    <p:extLst>
      <p:ext uri="{BB962C8B-B14F-4D97-AF65-F5344CB8AC3E}">
        <p14:creationId xmlns:p14="http://schemas.microsoft.com/office/powerpoint/2010/main" val="211144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85D2-20CD-1C28-C1BA-D113EFDD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arbitrage betting?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55F-789F-1318-52BD-E24307B535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4138" y="1822102"/>
            <a:ext cx="4909930" cy="38233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“A way for gamblers to ensure a betting profit regardless of the outcome of a specific event”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This means if Team A wins or Team B wins a game the better will still make money. However, opportunities like this can be difficult to find.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086D2-EB35-EFFA-8A18-23F1AE34B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With all the available software that is out there, how come arbitrage  betting isn't more common among sports gambling? - Quora">
            <a:extLst>
              <a:ext uri="{FF2B5EF4-FFF2-40B4-BE49-F238E27FC236}">
                <a16:creationId xmlns:a16="http://schemas.microsoft.com/office/drawing/2014/main" id="{CD06005B-DAAC-883B-A05A-1CB953B3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30" y="1192494"/>
            <a:ext cx="4909930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1E04CD-E763-DC35-97C5-812C3E6175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9652-8C43-A659-2746-B9500381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Implied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320F-F662-129E-6B62-332BFBFFEF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3432" y="1373379"/>
            <a:ext cx="11433430" cy="906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Implied probability refers to the overall likelihood of a betting outcome according to the listed odds.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F7763-13EA-B067-450D-9EA14AA71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205EC-6EE7-E80E-AF7D-015B1B087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8289-D3DB-3D6F-5920-7AB6EF927F15}"/>
              </a:ext>
            </a:extLst>
          </p:cNvPr>
          <p:cNvSpPr txBox="1"/>
          <p:nvPr/>
        </p:nvSpPr>
        <p:spPr>
          <a:xfrm>
            <a:off x="1272673" y="2906038"/>
            <a:ext cx="2363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Fair odds = 1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Better  for Book &gt; 1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Better for Gambler &lt;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C3C70-87CD-DF52-85FB-FDAF55F1965C}"/>
              </a:ext>
            </a:extLst>
          </p:cNvPr>
          <p:cNvSpPr txBox="1"/>
          <p:nvPr/>
        </p:nvSpPr>
        <p:spPr>
          <a:xfrm>
            <a:off x="4526604" y="28684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50%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57DC9-136D-E109-CAB1-C5FCCB6DD594}"/>
              </a:ext>
            </a:extLst>
          </p:cNvPr>
          <p:cNvSpPr txBox="1"/>
          <p:nvPr/>
        </p:nvSpPr>
        <p:spPr>
          <a:xfrm>
            <a:off x="6639327" y="28570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50%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D5412-A9B5-BB95-33B1-9C10C65416A8}"/>
              </a:ext>
            </a:extLst>
          </p:cNvPr>
          <p:cNvSpPr txBox="1"/>
          <p:nvPr/>
        </p:nvSpPr>
        <p:spPr>
          <a:xfrm>
            <a:off x="4424224" y="39707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52.4%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D161E0-8F2E-804A-5279-BDB42DE79902}"/>
              </a:ext>
            </a:extLst>
          </p:cNvPr>
          <p:cNvSpPr txBox="1"/>
          <p:nvPr/>
        </p:nvSpPr>
        <p:spPr>
          <a:xfrm>
            <a:off x="6613324" y="399155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52.4%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FD45A-C6E0-C045-F2D5-8B5238CDB60D}"/>
              </a:ext>
            </a:extLst>
          </p:cNvPr>
          <p:cNvSpPr txBox="1"/>
          <p:nvPr/>
        </p:nvSpPr>
        <p:spPr>
          <a:xfrm>
            <a:off x="4427330" y="507313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47.6%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1545C-FCD0-C0BB-1447-BBB813695889}"/>
              </a:ext>
            </a:extLst>
          </p:cNvPr>
          <p:cNvSpPr txBox="1"/>
          <p:nvPr/>
        </p:nvSpPr>
        <p:spPr>
          <a:xfrm>
            <a:off x="6559176" y="504270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47.6%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F4351-70CC-C750-8053-2F223B921215}"/>
              </a:ext>
            </a:extLst>
          </p:cNvPr>
          <p:cNvSpPr txBox="1"/>
          <p:nvPr/>
        </p:nvSpPr>
        <p:spPr>
          <a:xfrm>
            <a:off x="4446453" y="548499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+110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00CE5-D8A9-B06C-8102-49AC02E60550}"/>
              </a:ext>
            </a:extLst>
          </p:cNvPr>
          <p:cNvSpPr txBox="1"/>
          <p:nvPr/>
        </p:nvSpPr>
        <p:spPr>
          <a:xfrm>
            <a:off x="6559176" y="548529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+110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EC8E2-8867-14AC-7BD4-79BDD02EBD7B}"/>
              </a:ext>
            </a:extLst>
          </p:cNvPr>
          <p:cNvSpPr txBox="1"/>
          <p:nvPr/>
        </p:nvSpPr>
        <p:spPr>
          <a:xfrm>
            <a:off x="4467504" y="43355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-110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1196D-A802-3C00-A3E7-F4DCBF3FDA83}"/>
              </a:ext>
            </a:extLst>
          </p:cNvPr>
          <p:cNvSpPr txBox="1"/>
          <p:nvPr/>
        </p:nvSpPr>
        <p:spPr>
          <a:xfrm>
            <a:off x="6613324" y="43401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-110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52833-B602-A01B-CB30-DDABB5D88944}"/>
              </a:ext>
            </a:extLst>
          </p:cNvPr>
          <p:cNvSpPr txBox="1"/>
          <p:nvPr/>
        </p:nvSpPr>
        <p:spPr>
          <a:xfrm>
            <a:off x="4414134" y="319415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+100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75B8E-268D-9CB5-CB9D-5DA04960F7BC}"/>
              </a:ext>
            </a:extLst>
          </p:cNvPr>
          <p:cNvSpPr txBox="1"/>
          <p:nvPr/>
        </p:nvSpPr>
        <p:spPr>
          <a:xfrm>
            <a:off x="6559175" y="319797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+100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98DBB1-7309-03D3-6E66-76D65BA79B7C}"/>
              </a:ext>
            </a:extLst>
          </p:cNvPr>
          <p:cNvSpPr txBox="1"/>
          <p:nvPr/>
        </p:nvSpPr>
        <p:spPr>
          <a:xfrm>
            <a:off x="8219694" y="227781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Implied Probability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BDF72-005D-01BC-D6D0-CC2524E0CDB6}"/>
              </a:ext>
            </a:extLst>
          </p:cNvPr>
          <p:cNvSpPr txBox="1"/>
          <p:nvPr/>
        </p:nvSpPr>
        <p:spPr>
          <a:xfrm>
            <a:off x="8810681" y="286846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100%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503994-F816-FA47-E01C-2FB8E24F9579}"/>
              </a:ext>
            </a:extLst>
          </p:cNvPr>
          <p:cNvSpPr txBox="1"/>
          <p:nvPr/>
        </p:nvSpPr>
        <p:spPr>
          <a:xfrm>
            <a:off x="8784678" y="400295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104.8%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4DBDD-752D-6678-1C7D-59DB37F1C4FF}"/>
              </a:ext>
            </a:extLst>
          </p:cNvPr>
          <p:cNvSpPr txBox="1"/>
          <p:nvPr/>
        </p:nvSpPr>
        <p:spPr>
          <a:xfrm>
            <a:off x="8810681" y="507313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95.2%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5C028F-6BF1-8B71-30E8-65FE91E8A817}"/>
              </a:ext>
            </a:extLst>
          </p:cNvPr>
          <p:cNvCxnSpPr/>
          <p:nvPr/>
        </p:nvCxnSpPr>
        <p:spPr>
          <a:xfrm>
            <a:off x="1272674" y="3707704"/>
            <a:ext cx="92241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14150D-5468-D0D4-D19B-81D8E6510AAF}"/>
              </a:ext>
            </a:extLst>
          </p:cNvPr>
          <p:cNvCxnSpPr/>
          <p:nvPr/>
        </p:nvCxnSpPr>
        <p:spPr>
          <a:xfrm>
            <a:off x="1272673" y="4868633"/>
            <a:ext cx="92241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EEFE-F92E-606F-3B3A-C9AEC3EF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Arbitrage Opportunities (before game)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7BC3-7461-212C-9E41-7E55C5F58A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7609" y="1269158"/>
            <a:ext cx="3230502" cy="517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Used </a:t>
            </a:r>
            <a:r>
              <a:rPr lang="en-US" sz="2000" b="1" dirty="0"/>
              <a:t>Odds-API</a:t>
            </a:r>
            <a:r>
              <a:rPr lang="en-US" sz="2000" dirty="0"/>
              <a:t> to get sports odds from sports books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7737E-8111-7031-BE39-F10635A006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25038-CEA6-5401-9A8F-58F35EA7C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E00EE-52DF-B5E2-63CA-4A1864193C71}"/>
              </a:ext>
            </a:extLst>
          </p:cNvPr>
          <p:cNvSpPr txBox="1"/>
          <p:nvPr/>
        </p:nvSpPr>
        <p:spPr>
          <a:xfrm>
            <a:off x="915133" y="2760075"/>
            <a:ext cx="1622421" cy="42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19F8F-B97C-BDC9-DC0A-4F7668337849}"/>
              </a:ext>
            </a:extLst>
          </p:cNvPr>
          <p:cNvSpPr txBox="1"/>
          <p:nvPr/>
        </p:nvSpPr>
        <p:spPr>
          <a:xfrm>
            <a:off x="3107120" y="2764763"/>
            <a:ext cx="1942986" cy="42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Disadvantages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481DE-572D-A2C0-0A05-CC2B7F968780}"/>
              </a:ext>
            </a:extLst>
          </p:cNvPr>
          <p:cNvCxnSpPr>
            <a:cxnSpLocks/>
          </p:cNvCxnSpPr>
          <p:nvPr/>
        </p:nvCxnSpPr>
        <p:spPr>
          <a:xfrm>
            <a:off x="2862331" y="2588154"/>
            <a:ext cx="0" cy="26802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84B400-BED7-14BC-A742-D7DA4D5F1EC9}"/>
              </a:ext>
            </a:extLst>
          </p:cNvPr>
          <p:cNvSpPr txBox="1"/>
          <p:nvPr/>
        </p:nvSpPr>
        <p:spPr>
          <a:xfrm>
            <a:off x="419601" y="3409065"/>
            <a:ext cx="2442730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Over 15 Sports Books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4C01A-2DC0-9AEE-E0B7-72A062B93C6C}"/>
              </a:ext>
            </a:extLst>
          </p:cNvPr>
          <p:cNvSpPr txBox="1"/>
          <p:nvPr/>
        </p:nvSpPr>
        <p:spPr>
          <a:xfrm>
            <a:off x="628997" y="3963951"/>
            <a:ext cx="2023938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Garamond" panose="02020404030301010803" pitchFamily="18" charset="0"/>
              </a:rPr>
              <a:t>70 different sports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E17475-09E2-FCF6-91F5-ACAA02F612CE}"/>
              </a:ext>
            </a:extLst>
          </p:cNvPr>
          <p:cNvCxnSpPr>
            <a:cxnSpLocks/>
          </p:cNvCxnSpPr>
          <p:nvPr/>
        </p:nvCxnSpPr>
        <p:spPr>
          <a:xfrm flipV="1">
            <a:off x="440621" y="3188077"/>
            <a:ext cx="4746120" cy="105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919702-BFB2-D068-137B-24ED34A81D30}"/>
              </a:ext>
            </a:extLst>
          </p:cNvPr>
          <p:cNvSpPr txBox="1"/>
          <p:nvPr/>
        </p:nvSpPr>
        <p:spPr>
          <a:xfrm>
            <a:off x="3015658" y="3410730"/>
            <a:ext cx="2528436" cy="6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Garamond" panose="02020404030301010803" pitchFamily="18" charset="0"/>
              </a:rPr>
              <a:t>Only 500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free monthly requests </a:t>
            </a:r>
          </a:p>
        </p:txBody>
      </p:sp>
      <p:pic>
        <p:nvPicPr>
          <p:cNvPr id="20" name="Picture 1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136A892-ABF6-96EC-9A4A-708247DE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29" y="1878773"/>
            <a:ext cx="2920334" cy="41177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8B1060-0209-DC19-9EA8-49639EB8ACB8}"/>
              </a:ext>
            </a:extLst>
          </p:cNvPr>
          <p:cNvSpPr txBox="1"/>
          <p:nvPr/>
        </p:nvSpPr>
        <p:spPr>
          <a:xfrm>
            <a:off x="5511518" y="1277075"/>
            <a:ext cx="4695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Garamond" panose="02020404030301010803" pitchFamily="18" charset="0"/>
              </a:rPr>
              <a:t>New Orleans Pelicans vs Oklahoma City Thunder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F93ACD-98C8-4D43-108E-96937D18B8BD}"/>
              </a:ext>
            </a:extLst>
          </p:cNvPr>
          <p:cNvSpPr txBox="1"/>
          <p:nvPr/>
        </p:nvSpPr>
        <p:spPr>
          <a:xfrm>
            <a:off x="3021226" y="4214884"/>
            <a:ext cx="2528436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Didn’t Include tie Odds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5EAF435-BA4B-2163-B1A6-9EB06E3DC975}"/>
              </a:ext>
            </a:extLst>
          </p:cNvPr>
          <p:cNvSpPr/>
          <p:nvPr/>
        </p:nvSpPr>
        <p:spPr>
          <a:xfrm>
            <a:off x="8836293" y="5148533"/>
            <a:ext cx="462455" cy="226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51DA2C-9979-4C1F-A2F9-75308FEAF90F}"/>
              </a:ext>
            </a:extLst>
          </p:cNvPr>
          <p:cNvSpPr/>
          <p:nvPr/>
        </p:nvSpPr>
        <p:spPr>
          <a:xfrm>
            <a:off x="8203995" y="4340625"/>
            <a:ext cx="462455" cy="22682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7F1D8-E71C-188D-65E8-E521CADEEBCB}"/>
              </a:ext>
            </a:extLst>
          </p:cNvPr>
          <p:cNvSpPr txBox="1"/>
          <p:nvPr/>
        </p:nvSpPr>
        <p:spPr>
          <a:xfrm>
            <a:off x="10463650" y="402546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1.02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274EE-9E9F-299C-FB70-FEB7129AE344}"/>
              </a:ext>
            </a:extLst>
          </p:cNvPr>
          <p:cNvSpPr txBox="1"/>
          <p:nvPr/>
        </p:nvSpPr>
        <p:spPr>
          <a:xfrm>
            <a:off x="10082937" y="37035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Implied Odds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2DAA2-D24E-F50B-96D5-13D69E864C86}"/>
              </a:ext>
            </a:extLst>
          </p:cNvPr>
          <p:cNvSpPr txBox="1"/>
          <p:nvPr/>
        </p:nvSpPr>
        <p:spPr>
          <a:xfrm>
            <a:off x="9805549" y="281013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+163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1C992-C33C-7A34-F11A-B96B3AB9AD19}"/>
              </a:ext>
            </a:extLst>
          </p:cNvPr>
          <p:cNvSpPr txBox="1"/>
          <p:nvPr/>
        </p:nvSpPr>
        <p:spPr>
          <a:xfrm>
            <a:off x="10932529" y="280949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Garamond" panose="02020404030301010803" pitchFamily="18" charset="0"/>
              </a:rPr>
              <a:t>-179</a:t>
            </a:r>
            <a:endParaRPr lang="en-US" b="0" i="0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94A521-E400-904F-FC8E-4747EBBD4335}"/>
              </a:ext>
            </a:extLst>
          </p:cNvPr>
          <p:cNvSpPr txBox="1"/>
          <p:nvPr/>
        </p:nvSpPr>
        <p:spPr>
          <a:xfrm>
            <a:off x="9879287" y="317331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38%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47C24-7825-6FD0-D087-5B5513856258}"/>
              </a:ext>
            </a:extLst>
          </p:cNvPr>
          <p:cNvSpPr txBox="1"/>
          <p:nvPr/>
        </p:nvSpPr>
        <p:spPr>
          <a:xfrm>
            <a:off x="10848371" y="31970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Garamond" panose="02020404030301010803" pitchFamily="18" charset="0"/>
              </a:rPr>
              <a:t>64.2%</a:t>
            </a:r>
            <a:endParaRPr lang="en-US" b="0" i="0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3DA2E5-1B37-E09C-4A7D-E3D5D5931E18}"/>
              </a:ext>
            </a:extLst>
          </p:cNvPr>
          <p:cNvSpPr txBox="1"/>
          <p:nvPr/>
        </p:nvSpPr>
        <p:spPr>
          <a:xfrm>
            <a:off x="9739406" y="234987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Odds1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6F7AA-B0C4-7005-95AF-963ED954140D}"/>
              </a:ext>
            </a:extLst>
          </p:cNvPr>
          <p:cNvSpPr txBox="1"/>
          <p:nvPr/>
        </p:nvSpPr>
        <p:spPr>
          <a:xfrm>
            <a:off x="10848371" y="236093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Odds2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D6A8CF-429C-9EED-9B1B-76BE0F86F2C4}"/>
              </a:ext>
            </a:extLst>
          </p:cNvPr>
          <p:cNvSpPr txBox="1"/>
          <p:nvPr/>
        </p:nvSpPr>
        <p:spPr>
          <a:xfrm>
            <a:off x="9340555" y="4511004"/>
            <a:ext cx="2862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Since the Implied Odds are greater than 1, the odds are in favor of the book, and there is </a:t>
            </a:r>
            <a:r>
              <a:rPr lang="en-US" b="1" i="0" dirty="0">
                <a:effectLst/>
                <a:latin typeface="Garamond" panose="02020404030301010803" pitchFamily="18" charset="0"/>
              </a:rPr>
              <a:t>no arbitrage opportunity</a:t>
            </a:r>
          </a:p>
        </p:txBody>
      </p:sp>
    </p:spTree>
    <p:extLst>
      <p:ext uri="{BB962C8B-B14F-4D97-AF65-F5344CB8AC3E}">
        <p14:creationId xmlns:p14="http://schemas.microsoft.com/office/powerpoint/2010/main" val="168416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4179-4833-710A-A615-095C1DB1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Arbitrage Opportunities (during game)            VS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EF26-DA41-2361-F3F7-765D86F5A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198C-75D6-93BF-F832-FD92FCC8F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2ABCD1-A02C-5D08-E289-A7A153290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4"/>
          <a:stretch/>
        </p:blipFill>
        <p:spPr bwMode="auto">
          <a:xfrm>
            <a:off x="305227" y="1199497"/>
            <a:ext cx="11803542" cy="50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me - The Official Home of the Dallas Mavericks">
            <a:extLst>
              <a:ext uri="{FF2B5EF4-FFF2-40B4-BE49-F238E27FC236}">
                <a16:creationId xmlns:a16="http://schemas.microsoft.com/office/drawing/2014/main" id="{3409470A-6AAE-5D85-D113-8EBE16AB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05" y="324780"/>
            <a:ext cx="759875" cy="72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s Angeles Clippers - Wikipedia">
            <a:extLst>
              <a:ext uri="{FF2B5EF4-FFF2-40B4-BE49-F238E27FC236}">
                <a16:creationId xmlns:a16="http://schemas.microsoft.com/office/drawing/2014/main" id="{BE685854-B5D6-0908-F785-06745BF2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712" y="306926"/>
            <a:ext cx="870326" cy="66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9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05D2-811A-8BF4-3F5E-80AE7511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Arbitrage Opportunities (during game)            VS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E08A9-6BA6-F04F-FF0A-81484117EB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DE764-CF02-48A7-BA2A-F8DBE6EE8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2B2B6D-D9CE-9DE6-5DC7-1362D480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9" y="1667961"/>
            <a:ext cx="5238289" cy="40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7C5E6C-8B92-2750-FFEF-78CE9166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22" y="1667960"/>
            <a:ext cx="5227399" cy="40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me - The Official Home of the Dallas Mavericks">
            <a:extLst>
              <a:ext uri="{FF2B5EF4-FFF2-40B4-BE49-F238E27FC236}">
                <a16:creationId xmlns:a16="http://schemas.microsoft.com/office/drawing/2014/main" id="{1ED76908-5C5E-53F0-B4FB-BDFAB5D2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05" y="313894"/>
            <a:ext cx="759875" cy="72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os Angeles Clippers - Wikipedia">
            <a:extLst>
              <a:ext uri="{FF2B5EF4-FFF2-40B4-BE49-F238E27FC236}">
                <a16:creationId xmlns:a16="http://schemas.microsoft.com/office/drawing/2014/main" id="{F61924AA-ADCF-613E-307B-E81CC070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712" y="306926"/>
            <a:ext cx="870326" cy="66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3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7724-DB2D-7007-9BC0-7FD1F06B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7" y="365126"/>
            <a:ext cx="7304976" cy="750883"/>
          </a:xfrm>
        </p:spPr>
        <p:txBody>
          <a:bodyPr/>
          <a:lstStyle/>
          <a:p>
            <a:r>
              <a:rPr lang="en-US" dirty="0"/>
              <a:t>Implied odds for Mavericks vs Clippers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F52A-16A3-0C9B-CEAA-25B1AF804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327" y="1184380"/>
            <a:ext cx="11917345" cy="1485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looked at the implied odds throughout the Mavericks Clippers game last night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167F5-520F-1649-1B7B-823A5CD383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6EF8D-788C-94BE-2234-80EED3E96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FE8016-E90F-4CE6-BB2D-5C14A22452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770D4A4-337B-8C57-FDCC-24B471F9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55" y="1835490"/>
            <a:ext cx="5140506" cy="41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C8875-80A5-CDE5-A030-801C4622CDC2}"/>
              </a:ext>
            </a:extLst>
          </p:cNvPr>
          <p:cNvSpPr txBox="1"/>
          <p:nvPr/>
        </p:nvSpPr>
        <p:spPr>
          <a:xfrm>
            <a:off x="6878051" y="2971658"/>
            <a:ext cx="4245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Garamond" panose="02020404030301010803" pitchFamily="18" charset="0"/>
              </a:rPr>
              <a:t>Since the Implied Odds are </a:t>
            </a:r>
            <a:r>
              <a:rPr lang="en-US" dirty="0">
                <a:latin typeface="Garamond" panose="02020404030301010803" pitchFamily="18" charset="0"/>
              </a:rPr>
              <a:t>less</a:t>
            </a:r>
            <a:r>
              <a:rPr lang="en-US" b="0" i="0" dirty="0">
                <a:effectLst/>
                <a:latin typeface="Garamond" panose="02020404030301010803" pitchFamily="18" charset="0"/>
              </a:rPr>
              <a:t> than 1, the odds are in favor of the gambler, and there is </a:t>
            </a:r>
            <a:r>
              <a:rPr lang="en-US" b="1" i="0" dirty="0">
                <a:effectLst/>
                <a:latin typeface="Garamond" panose="02020404030301010803" pitchFamily="18" charset="0"/>
              </a:rPr>
              <a:t>an arbitrage opportunity</a:t>
            </a:r>
          </a:p>
        </p:txBody>
      </p:sp>
      <p:pic>
        <p:nvPicPr>
          <p:cNvPr id="13" name="Picture 1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570320B-E2D5-25BD-58B5-376E986DC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92679"/>
          <a:stretch/>
        </p:blipFill>
        <p:spPr>
          <a:xfrm>
            <a:off x="7121705" y="1901885"/>
            <a:ext cx="3431553" cy="553797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748BA7A-7B6F-C3EA-43EA-B539A8F9D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2" b="46342"/>
          <a:stretch/>
        </p:blipFill>
        <p:spPr>
          <a:xfrm>
            <a:off x="7121704" y="2450502"/>
            <a:ext cx="3431553" cy="4175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198414-5E02-798C-3188-90E2474244BB}"/>
              </a:ext>
            </a:extLst>
          </p:cNvPr>
          <p:cNvCxnSpPr>
            <a:cxnSpLocks/>
          </p:cNvCxnSpPr>
          <p:nvPr/>
        </p:nvCxnSpPr>
        <p:spPr>
          <a:xfrm flipV="1">
            <a:off x="6612630" y="3998554"/>
            <a:ext cx="4746120" cy="105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63513-08B9-9192-9942-0C16CBDE03C7}"/>
              </a:ext>
            </a:extLst>
          </p:cNvPr>
          <p:cNvSpPr txBox="1"/>
          <p:nvPr/>
        </p:nvSpPr>
        <p:spPr>
          <a:xfrm>
            <a:off x="6569086" y="4012185"/>
            <a:ext cx="2612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cs typeface="Angsana New" panose="02020603050405020304" pitchFamily="18" charset="-34"/>
              </a:rPr>
              <a:t>Future Considerations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E75BFF-3C48-1656-5395-A6112C348DD8}"/>
              </a:ext>
            </a:extLst>
          </p:cNvPr>
          <p:cNvSpPr txBox="1"/>
          <p:nvPr/>
        </p:nvSpPr>
        <p:spPr>
          <a:xfrm>
            <a:off x="6612630" y="4468991"/>
            <a:ext cx="298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Paid Odds-API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Web Scraping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Placing 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2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3309</TotalTime>
  <Words>297</Words>
  <Application>Microsoft Macintosh PowerPoint</Application>
  <PresentationFormat>Widescreen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Times New Roman</vt:lpstr>
      <vt:lpstr>Office Theme</vt:lpstr>
      <vt:lpstr>Sports Betting Arbitrage</vt:lpstr>
      <vt:lpstr>What is arbitrage betting?</vt:lpstr>
      <vt:lpstr>Implied Odds</vt:lpstr>
      <vt:lpstr>Finding Arbitrage Opportunities (before game)  </vt:lpstr>
      <vt:lpstr>Finding Arbitrage Opportunities (during game)            VS</vt:lpstr>
      <vt:lpstr>Finding Arbitrage Opportunities (during game)            VS </vt:lpstr>
      <vt:lpstr>Implied odds for Mavericks vs Clippers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Mhatre, Atharva, Rasik</dc:creator>
  <cp:lastModifiedBy>Yousef, Thomas</cp:lastModifiedBy>
  <cp:revision>51</cp:revision>
  <dcterms:created xsi:type="dcterms:W3CDTF">2022-08-01T22:35:37Z</dcterms:created>
  <dcterms:modified xsi:type="dcterms:W3CDTF">2024-04-29T20:59:50Z</dcterms:modified>
</cp:coreProperties>
</file>